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3" r:id="rId2"/>
    <p:sldId id="267" r:id="rId3"/>
    <p:sldId id="268" r:id="rId4"/>
    <p:sldId id="270" r:id="rId5"/>
    <p:sldId id="27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7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98078-55D4-4E16-8D47-549F9E8777BA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AA737-FF60-4BC1-A4EB-34659B28A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69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AA737-FF60-4BC1-A4EB-34659B28AD9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97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AA737-FF60-4BC1-A4EB-34659B28AD9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1260-1A54-4DE3-8156-DD95F0150E54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1498-1DC6-431A-BBF1-DD206669B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39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1260-1A54-4DE3-8156-DD95F0150E54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1498-1DC6-431A-BBF1-DD206669B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66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1260-1A54-4DE3-8156-DD95F0150E54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1498-1DC6-431A-BBF1-DD206669B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86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1260-1A54-4DE3-8156-DD95F0150E54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1498-1DC6-431A-BBF1-DD206669B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81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1260-1A54-4DE3-8156-DD95F0150E54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1498-1DC6-431A-BBF1-DD206669B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84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1260-1A54-4DE3-8156-DD95F0150E54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1498-1DC6-431A-BBF1-DD206669B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42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1260-1A54-4DE3-8156-DD95F0150E54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1498-1DC6-431A-BBF1-DD206669B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1260-1A54-4DE3-8156-DD95F0150E54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1498-1DC6-431A-BBF1-DD206669B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70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1260-1A54-4DE3-8156-DD95F0150E54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1498-1DC6-431A-BBF1-DD206669B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21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1260-1A54-4DE3-8156-DD95F0150E54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1498-1DC6-431A-BBF1-DD206669B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03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1260-1A54-4DE3-8156-DD95F0150E54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1498-1DC6-431A-BBF1-DD206669B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33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D1260-1A54-4DE3-8156-DD95F0150E54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91498-1DC6-431A-BBF1-DD206669B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4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1979712" y="2348880"/>
            <a:ext cx="1368152" cy="210855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75328" y="3234680"/>
            <a:ext cx="91440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785" y="1965069"/>
            <a:ext cx="1800200" cy="300865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-108520" y="309485"/>
            <a:ext cx="94330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Converter conceptual </a:t>
            </a:r>
            <a:r>
              <a:rPr lang="en-US" sz="2800" dirty="0" smtClean="0"/>
              <a:t>diagram 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 algn="ctr"/>
            <a:r>
              <a:rPr lang="en-US" sz="2800" dirty="0"/>
              <a:t>f</a:t>
            </a:r>
            <a:r>
              <a:rPr lang="en-US" sz="2800" dirty="0" smtClean="0"/>
              <a:t>or mapping of electronic equivalents of railway </a:t>
            </a:r>
            <a:r>
              <a:rPr lang="en-US" sz="2800" dirty="0" smtClean="0"/>
              <a:t>bills                                   in </a:t>
            </a:r>
            <a:r>
              <a:rPr lang="en-US" sz="2800" dirty="0" smtClean="0"/>
              <a:t>UN/EDIFACT standard into CEFACT UN and reverse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5" name="Прямоугольник: скругленные углы 9">
            <a:extLst>
              <a:ext uri="{FF2B5EF4-FFF2-40B4-BE49-F238E27FC236}">
                <a16:creationId xmlns:a16="http://schemas.microsoft.com/office/drawing/2014/main" id="{C4A008B7-A3D8-4C92-AC2A-F06B9889BEA7}"/>
              </a:ext>
            </a:extLst>
          </p:cNvPr>
          <p:cNvSpPr/>
          <p:nvPr/>
        </p:nvSpPr>
        <p:spPr>
          <a:xfrm>
            <a:off x="359532" y="2924944"/>
            <a:ext cx="1368152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CIM/SMGS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: скругленные углы 10">
            <a:extLst>
              <a:ext uri="{FF2B5EF4-FFF2-40B4-BE49-F238E27FC236}">
                <a16:creationId xmlns:a16="http://schemas.microsoft.com/office/drawing/2014/main" id="{2AC11EC0-C40C-41C8-8DE1-8DB329B89F74}"/>
              </a:ext>
            </a:extLst>
          </p:cNvPr>
          <p:cNvSpPr/>
          <p:nvPr/>
        </p:nvSpPr>
        <p:spPr>
          <a:xfrm>
            <a:off x="359532" y="3573016"/>
            <a:ext cx="1368152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CIM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: скругленные углы 11">
            <a:extLst>
              <a:ext uri="{FF2B5EF4-FFF2-40B4-BE49-F238E27FC236}">
                <a16:creationId xmlns:a16="http://schemas.microsoft.com/office/drawing/2014/main" id="{42A2B9E2-B4CD-4A5C-A01E-EA974813A328}"/>
              </a:ext>
            </a:extLst>
          </p:cNvPr>
          <p:cNvSpPr/>
          <p:nvPr/>
        </p:nvSpPr>
        <p:spPr>
          <a:xfrm>
            <a:off x="359532" y="4221088"/>
            <a:ext cx="1368152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SMGS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: скругленные углы 9">
            <a:extLst>
              <a:ext uri="{FF2B5EF4-FFF2-40B4-BE49-F238E27FC236}">
                <a16:creationId xmlns:a16="http://schemas.microsoft.com/office/drawing/2014/main" id="{C4A008B7-A3D8-4C92-AC2A-F06B9889BEA7}"/>
              </a:ext>
            </a:extLst>
          </p:cNvPr>
          <p:cNvSpPr/>
          <p:nvPr/>
        </p:nvSpPr>
        <p:spPr>
          <a:xfrm>
            <a:off x="2051720" y="2724602"/>
            <a:ext cx="1224136" cy="36004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UN/EDIFACT</a:t>
            </a:r>
            <a:endParaRPr lang="x-none" sz="1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4A008B7-A3D8-4C92-AC2A-F06B9889BEA7}"/>
              </a:ext>
            </a:extLst>
          </p:cNvPr>
          <p:cNvSpPr/>
          <p:nvPr/>
        </p:nvSpPr>
        <p:spPr>
          <a:xfrm>
            <a:off x="268795" y="2164483"/>
            <a:ext cx="1620180" cy="42409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Railway Consignment Note </a:t>
            </a:r>
            <a:endParaRPr lang="x-none" sz="14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91880" y="2348880"/>
            <a:ext cx="1800200" cy="210855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: скругленные углы 9">
            <a:extLst>
              <a:ext uri="{FF2B5EF4-FFF2-40B4-BE49-F238E27FC236}">
                <a16:creationId xmlns:a16="http://schemas.microsoft.com/office/drawing/2014/main" id="{C4A008B7-A3D8-4C92-AC2A-F06B9889BEA7}"/>
              </a:ext>
            </a:extLst>
          </p:cNvPr>
          <p:cNvSpPr/>
          <p:nvPr/>
        </p:nvSpPr>
        <p:spPr>
          <a:xfrm>
            <a:off x="3562434" y="2549840"/>
            <a:ext cx="1656184" cy="5760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Electronic equivalents 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of documents </a:t>
            </a:r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smtClean="0">
                <a:solidFill>
                  <a:schemeClr val="tx1"/>
                </a:solidFill>
              </a:rPr>
              <a:t>UN/EDIFACT</a:t>
            </a:r>
            <a:r>
              <a:rPr lang="ru-RU" sz="1200" dirty="0" smtClean="0">
                <a:solidFill>
                  <a:schemeClr val="tx1"/>
                </a:solidFill>
              </a:rPr>
              <a:t>)</a:t>
            </a:r>
            <a:endParaRPr lang="x-none" sz="12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: скругленные углы 9">
            <a:extLst>
              <a:ext uri="{FF2B5EF4-FFF2-40B4-BE49-F238E27FC236}">
                <a16:creationId xmlns:a16="http://schemas.microsoft.com/office/drawing/2014/main" id="{C4A008B7-A3D8-4C92-AC2A-F06B9889BEA7}"/>
              </a:ext>
            </a:extLst>
          </p:cNvPr>
          <p:cNvSpPr/>
          <p:nvPr/>
        </p:nvSpPr>
        <p:spPr>
          <a:xfrm>
            <a:off x="3779912" y="3578161"/>
            <a:ext cx="1224136" cy="36004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IFTMIN</a:t>
            </a:r>
            <a:endParaRPr lang="x-none" sz="14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08104" y="2348880"/>
            <a:ext cx="1656184" cy="210855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: скругленные углы 9">
            <a:extLst>
              <a:ext uri="{FF2B5EF4-FFF2-40B4-BE49-F238E27FC236}">
                <a16:creationId xmlns:a16="http://schemas.microsoft.com/office/drawing/2014/main" id="{C4A008B7-A3D8-4C92-AC2A-F06B9889BEA7}"/>
              </a:ext>
            </a:extLst>
          </p:cNvPr>
          <p:cNvSpPr/>
          <p:nvPr/>
        </p:nvSpPr>
        <p:spPr>
          <a:xfrm>
            <a:off x="5723219" y="2573001"/>
            <a:ext cx="1224136" cy="36004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MMT RDM</a:t>
            </a:r>
            <a:endParaRPr lang="x-none" sz="14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: скругленные углы 17">
            <a:extLst>
              <a:ext uri="{FF2B5EF4-FFF2-40B4-BE49-F238E27FC236}">
                <a16:creationId xmlns:a16="http://schemas.microsoft.com/office/drawing/2014/main" id="{ADD510BB-DE29-4A1D-A8BA-85EAE6D88B13}"/>
              </a:ext>
            </a:extLst>
          </p:cNvPr>
          <p:cNvSpPr/>
          <p:nvPr/>
        </p:nvSpPr>
        <p:spPr>
          <a:xfrm>
            <a:off x="5578294" y="3161290"/>
            <a:ext cx="1513986" cy="7200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 Converter</a:t>
            </a:r>
            <a:endParaRPr lang="x-none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288392" y="1965069"/>
            <a:ext cx="1800200" cy="300865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: скругленные углы 9">
            <a:extLst>
              <a:ext uri="{FF2B5EF4-FFF2-40B4-BE49-F238E27FC236}">
                <a16:creationId xmlns:a16="http://schemas.microsoft.com/office/drawing/2014/main" id="{C4A008B7-A3D8-4C92-AC2A-F06B9889BEA7}"/>
              </a:ext>
            </a:extLst>
          </p:cNvPr>
          <p:cNvSpPr/>
          <p:nvPr/>
        </p:nvSpPr>
        <p:spPr>
          <a:xfrm>
            <a:off x="7380312" y="3226143"/>
            <a:ext cx="1656184" cy="15506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XML – </a:t>
            </a:r>
            <a:r>
              <a:rPr lang="ru-RU" sz="1400" dirty="0" smtClean="0">
                <a:solidFill>
                  <a:schemeClr val="tx1"/>
                </a:solidFill>
              </a:rPr>
              <a:t>ДОК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СМГС (</a:t>
            </a:r>
            <a:r>
              <a:rPr lang="en-US" sz="1400" dirty="0" smtClean="0">
                <a:solidFill>
                  <a:schemeClr val="tx1"/>
                </a:solidFill>
              </a:rPr>
              <a:t>xml</a:t>
            </a:r>
            <a:r>
              <a:rPr lang="ru-RU" sz="1400" dirty="0" smtClean="0">
                <a:solidFill>
                  <a:schemeClr val="tx1"/>
                </a:solidFill>
              </a:rPr>
              <a:t>)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ЦИМ</a:t>
            </a:r>
            <a:r>
              <a:rPr lang="en-US" sz="1400" dirty="0" smtClean="0">
                <a:solidFill>
                  <a:schemeClr val="tx1"/>
                </a:solidFill>
              </a:rPr>
              <a:t>/</a:t>
            </a:r>
            <a:r>
              <a:rPr lang="ru-RU" sz="1400" dirty="0" smtClean="0">
                <a:solidFill>
                  <a:schemeClr val="tx1"/>
                </a:solidFill>
              </a:rPr>
              <a:t>СМГС </a:t>
            </a:r>
            <a:r>
              <a:rPr lang="ru-RU" sz="1400" dirty="0">
                <a:solidFill>
                  <a:schemeClr val="tx1"/>
                </a:solidFill>
              </a:rPr>
              <a:t>(</a:t>
            </a:r>
            <a:r>
              <a:rPr lang="en-US" sz="1400" dirty="0">
                <a:solidFill>
                  <a:schemeClr val="tx1"/>
                </a:solidFill>
              </a:rPr>
              <a:t>xml</a:t>
            </a:r>
            <a:r>
              <a:rPr lang="ru-RU" sz="1400" dirty="0" smtClean="0">
                <a:solidFill>
                  <a:schemeClr val="tx1"/>
                </a:solidFill>
              </a:rPr>
              <a:t>)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ЦИМ (</a:t>
            </a:r>
            <a:r>
              <a:rPr lang="en-US" sz="1400" dirty="0">
                <a:solidFill>
                  <a:schemeClr val="tx1"/>
                </a:solidFill>
              </a:rPr>
              <a:t>xml</a:t>
            </a:r>
            <a:r>
              <a:rPr lang="ru-RU" sz="1400" dirty="0">
                <a:solidFill>
                  <a:schemeClr val="tx1"/>
                </a:solidFill>
              </a:rPr>
              <a:t>)</a:t>
            </a:r>
            <a:endParaRPr lang="x-none" sz="14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25207" y="3368714"/>
            <a:ext cx="10278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О+Р </a:t>
            </a:r>
            <a:r>
              <a:rPr lang="ru-RU" dirty="0" smtClean="0"/>
              <a:t>943 </a:t>
            </a:r>
          </a:p>
          <a:p>
            <a:r>
              <a:rPr lang="ru-RU" dirty="0" smtClean="0"/>
              <a:t>О+Р944</a:t>
            </a:r>
            <a:endParaRPr lang="ru-RU" dirty="0"/>
          </a:p>
        </p:txBody>
      </p:sp>
      <p:sp>
        <p:nvSpPr>
          <p:cNvPr id="32" name="Двойная стрелка влево/вправо 31"/>
          <p:cNvSpPr/>
          <p:nvPr/>
        </p:nvSpPr>
        <p:spPr>
          <a:xfrm>
            <a:off x="5218618" y="3408817"/>
            <a:ext cx="288032" cy="121158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войная стрелка влево/вправо 32"/>
          <p:cNvSpPr/>
          <p:nvPr/>
        </p:nvSpPr>
        <p:spPr>
          <a:xfrm>
            <a:off x="3275674" y="3407874"/>
            <a:ext cx="288032" cy="121158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войная стрелка влево/вправо 33"/>
          <p:cNvSpPr/>
          <p:nvPr/>
        </p:nvSpPr>
        <p:spPr>
          <a:xfrm>
            <a:off x="7092280" y="3408817"/>
            <a:ext cx="288032" cy="121158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углом вверх 36"/>
          <p:cNvSpPr/>
          <p:nvPr/>
        </p:nvSpPr>
        <p:spPr>
          <a:xfrm>
            <a:off x="7668344" y="5132684"/>
            <a:ext cx="850392" cy="528564"/>
          </a:xfrm>
          <a:prstGeom prst="bent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углом вверх 37"/>
          <p:cNvSpPr/>
          <p:nvPr/>
        </p:nvSpPr>
        <p:spPr>
          <a:xfrm flipH="1">
            <a:off x="4117148" y="5132684"/>
            <a:ext cx="3551196" cy="528564"/>
          </a:xfrm>
          <a:prstGeom prst="bent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: скругленные углы 9">
            <a:extLst>
              <a:ext uri="{FF2B5EF4-FFF2-40B4-BE49-F238E27FC236}">
                <a16:creationId xmlns:a16="http://schemas.microsoft.com/office/drawing/2014/main" id="{C4A008B7-A3D8-4C92-AC2A-F06B9889BEA7}"/>
              </a:ext>
            </a:extLst>
          </p:cNvPr>
          <p:cNvSpPr/>
          <p:nvPr/>
        </p:nvSpPr>
        <p:spPr>
          <a:xfrm>
            <a:off x="7380312" y="2495128"/>
            <a:ext cx="1656184" cy="5760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Electronic equivalents 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of documents </a:t>
            </a:r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smtClean="0">
                <a:solidFill>
                  <a:schemeClr val="tx1"/>
                </a:solidFill>
              </a:rPr>
              <a:t>UN/EDIFACT</a:t>
            </a:r>
            <a:r>
              <a:rPr lang="ru-RU" sz="1200" dirty="0" smtClean="0">
                <a:solidFill>
                  <a:schemeClr val="tx1"/>
                </a:solidFill>
              </a:rPr>
              <a:t>)</a:t>
            </a:r>
            <a:endParaRPr lang="x-non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4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79512" y="58142"/>
            <a:ext cx="8964488" cy="4905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644008" y="490538"/>
            <a:ext cx="4499992" cy="6106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2060848"/>
            <a:ext cx="2483768" cy="39351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908720"/>
            <a:ext cx="1872208" cy="25202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29560"/>
            <a:ext cx="3744416" cy="4565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99307" y="961564"/>
            <a:ext cx="2065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Path in MMT</a:t>
            </a:r>
            <a:endParaRPr lang="ru-RU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52736"/>
            <a:ext cx="1728192" cy="230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04864"/>
            <a:ext cx="2346009" cy="37191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</p:pic>
      <p:cxnSp>
        <p:nvCxnSpPr>
          <p:cNvPr id="12" name="Прямая со стрелкой 11"/>
          <p:cNvCxnSpPr/>
          <p:nvPr/>
        </p:nvCxnSpPr>
        <p:spPr>
          <a:xfrm flipV="1">
            <a:off x="3707904" y="3501008"/>
            <a:ext cx="2016224" cy="15121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707904" y="5013176"/>
            <a:ext cx="288032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24" y="58142"/>
            <a:ext cx="88106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76" y="6165304"/>
            <a:ext cx="8119120" cy="559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Прямая со стрелкой 20"/>
          <p:cNvCxnSpPr/>
          <p:nvPr/>
        </p:nvCxnSpPr>
        <p:spPr>
          <a:xfrm flipH="1">
            <a:off x="6660232" y="439142"/>
            <a:ext cx="1872208" cy="46957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8640452" y="5995987"/>
            <a:ext cx="108012" cy="1357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31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36912"/>
            <a:ext cx="4248473" cy="159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32657"/>
            <a:ext cx="3672407" cy="212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086" y="4293096"/>
            <a:ext cx="4441130" cy="22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6632"/>
            <a:ext cx="28194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3066441"/>
            <a:ext cx="1224928" cy="57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933946"/>
            <a:ext cx="1009810" cy="459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196470"/>
            <a:ext cx="1368152" cy="618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>
            <a:stCxn id="2055" idx="1"/>
            <a:endCxn id="2057" idx="3"/>
          </p:cNvCxnSpPr>
          <p:nvPr/>
        </p:nvCxnSpPr>
        <p:spPr>
          <a:xfrm flipH="1" flipV="1">
            <a:off x="4357674" y="1163839"/>
            <a:ext cx="1798502" cy="100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 flipV="1">
            <a:off x="2087724" y="692696"/>
            <a:ext cx="126014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2056" idx="3"/>
          </p:cNvCxnSpPr>
          <p:nvPr/>
        </p:nvCxnSpPr>
        <p:spPr>
          <a:xfrm flipH="1">
            <a:off x="5796929" y="2231182"/>
            <a:ext cx="1007319" cy="11245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3059832" y="2996952"/>
            <a:ext cx="1512169" cy="4692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2058" idx="3"/>
          </p:cNvCxnSpPr>
          <p:nvPr/>
        </p:nvCxnSpPr>
        <p:spPr>
          <a:xfrm flipH="1">
            <a:off x="7164288" y="2231181"/>
            <a:ext cx="1368153" cy="32744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4357674" y="4941168"/>
            <a:ext cx="1439256" cy="7337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276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5496" y="5949280"/>
            <a:ext cx="7488832" cy="9087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7504" y="5363924"/>
            <a:ext cx="2448272" cy="5853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47764" y="2996952"/>
            <a:ext cx="6660740" cy="28803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9513" y="116632"/>
            <a:ext cx="8928991" cy="302433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1" y="1518794"/>
            <a:ext cx="4536503" cy="129789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10100"/>
            <a:ext cx="4252587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47664" y="14127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SMGS--IFTMIN</a:t>
            </a:r>
            <a:endParaRPr lang="ru-RU" dirty="0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929898"/>
            <a:ext cx="878070" cy="209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5496" y="5499229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IFTMIN</a:t>
            </a:r>
            <a:r>
              <a:rPr lang="ru-RU" sz="1600" dirty="0" smtClean="0"/>
              <a:t> - </a:t>
            </a:r>
            <a:r>
              <a:rPr lang="en-US" sz="1600" dirty="0" smtClean="0"/>
              <a:t>MMT)</a:t>
            </a:r>
            <a:endParaRPr lang="ru-RU" sz="16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971600" y="3140968"/>
            <a:ext cx="576064" cy="22229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1547664" y="4718040"/>
            <a:ext cx="900100" cy="6458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23928" y="188640"/>
            <a:ext cx="424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MMT (CIM-SMGS Consignment </a:t>
            </a:r>
            <a:r>
              <a:rPr lang="en-US" dirty="0" err="1" smtClean="0"/>
              <a:t>Note.TDED</a:t>
            </a:r>
            <a:r>
              <a:rPr lang="en-US" dirty="0" smtClean="0"/>
              <a:t>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23" y="557972"/>
            <a:ext cx="86868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Прямая со стрелкой 25"/>
          <p:cNvCxnSpPr/>
          <p:nvPr/>
        </p:nvCxnSpPr>
        <p:spPr>
          <a:xfrm flipV="1">
            <a:off x="2087724" y="692696"/>
            <a:ext cx="644471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139702"/>
            <a:ext cx="402706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314" y="3053363"/>
            <a:ext cx="2629669" cy="639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>
            <a:off x="3275856" y="2286164"/>
            <a:ext cx="2502278" cy="1086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997714" y="2286164"/>
            <a:ext cx="3780420" cy="1214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784" y="3727992"/>
            <a:ext cx="56007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 стрелкой 14"/>
          <p:cNvCxnSpPr/>
          <p:nvPr/>
        </p:nvCxnSpPr>
        <p:spPr>
          <a:xfrm>
            <a:off x="1907704" y="1844824"/>
            <a:ext cx="1872208" cy="31961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403648" y="1844824"/>
            <a:ext cx="1728192" cy="29499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5975310"/>
            <a:ext cx="71056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34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2B5EC4F-6704-43B9-BC2C-555BEC7CE8AC}"/>
              </a:ext>
            </a:extLst>
          </p:cNvPr>
          <p:cNvSpPr/>
          <p:nvPr/>
        </p:nvSpPr>
        <p:spPr>
          <a:xfrm>
            <a:off x="2312893" y="1104520"/>
            <a:ext cx="154817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IFTMIN</a:t>
            </a:r>
            <a:endParaRPr lang="x-none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8EFAE8-8F3C-4A73-AAE4-62A640D7ED12}"/>
              </a:ext>
            </a:extLst>
          </p:cNvPr>
          <p:cNvSpPr txBox="1"/>
          <p:nvPr/>
        </p:nvSpPr>
        <p:spPr>
          <a:xfrm>
            <a:off x="2207166" y="2256648"/>
            <a:ext cx="1797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in EDIFACT </a:t>
            </a:r>
          </a:p>
          <a:p>
            <a:pPr algn="ctr"/>
            <a:r>
              <a:rPr lang="en-US" dirty="0" err="1"/>
              <a:t>standart</a:t>
            </a:r>
            <a:endParaRPr lang="x-non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800FBB-96B1-44F0-BD68-8BBB5A49A021}"/>
              </a:ext>
            </a:extLst>
          </p:cNvPr>
          <p:cNvSpPr txBox="1"/>
          <p:nvPr/>
        </p:nvSpPr>
        <p:spPr>
          <a:xfrm>
            <a:off x="2312893" y="3077221"/>
            <a:ext cx="2016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…</a:t>
            </a:r>
          </a:p>
          <a:p>
            <a:r>
              <a:rPr lang="en-US" sz="1200" dirty="0"/>
              <a:t>…</a:t>
            </a:r>
          </a:p>
          <a:p>
            <a:endParaRPr lang="en-US" sz="1200" dirty="0"/>
          </a:p>
          <a:p>
            <a:r>
              <a:rPr lang="en-US" sz="1200" dirty="0" err="1"/>
              <a:t>NAD+CZ+Х:Type</a:t>
            </a:r>
            <a:r>
              <a:rPr lang="en-US" sz="1200" dirty="0"/>
              <a:t>++ NAME:NAME:NAME: NAME:NAME:LNG+AD+ Т5++Y+Z’</a:t>
            </a:r>
          </a:p>
          <a:p>
            <a:endParaRPr lang="en-US" sz="1200" dirty="0"/>
          </a:p>
          <a:p>
            <a:r>
              <a:rPr lang="en-US" sz="1200" dirty="0"/>
              <a:t>…</a:t>
            </a:r>
          </a:p>
          <a:p>
            <a:r>
              <a:rPr lang="en-US" sz="1200" dirty="0"/>
              <a:t>…</a:t>
            </a:r>
            <a:endParaRPr lang="x-none" sz="1200" dirty="0"/>
          </a:p>
        </p:txBody>
      </p:sp>
      <p:sp>
        <p:nvSpPr>
          <p:cNvPr id="7" name="Прямоугольник: скругленные углы 7">
            <a:extLst>
              <a:ext uri="{FF2B5EF4-FFF2-40B4-BE49-F238E27FC236}">
                <a16:creationId xmlns:a16="http://schemas.microsoft.com/office/drawing/2014/main" id="{22DF362E-58D2-4BC2-8CEF-E127C0CC0EB5}"/>
              </a:ext>
            </a:extLst>
          </p:cNvPr>
          <p:cNvSpPr/>
          <p:nvPr/>
        </p:nvSpPr>
        <p:spPr>
          <a:xfrm>
            <a:off x="2204883" y="888496"/>
            <a:ext cx="1800200" cy="4536504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" name="Прямоугольник: скругленные углы 8">
            <a:extLst>
              <a:ext uri="{FF2B5EF4-FFF2-40B4-BE49-F238E27FC236}">
                <a16:creationId xmlns:a16="http://schemas.microsoft.com/office/drawing/2014/main" id="{592A3672-D73D-4E08-B4AB-18082355A198}"/>
              </a:ext>
            </a:extLst>
          </p:cNvPr>
          <p:cNvSpPr/>
          <p:nvPr/>
        </p:nvSpPr>
        <p:spPr>
          <a:xfrm>
            <a:off x="2312893" y="2082406"/>
            <a:ext cx="1611036" cy="3054562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Прямоугольник: скругленные углы 9">
            <a:extLst>
              <a:ext uri="{FF2B5EF4-FFF2-40B4-BE49-F238E27FC236}">
                <a16:creationId xmlns:a16="http://schemas.microsoft.com/office/drawing/2014/main" id="{C4A008B7-A3D8-4C92-AC2A-F06B9889BEA7}"/>
              </a:ext>
            </a:extLst>
          </p:cNvPr>
          <p:cNvSpPr/>
          <p:nvPr/>
        </p:nvSpPr>
        <p:spPr>
          <a:xfrm>
            <a:off x="359532" y="2041059"/>
            <a:ext cx="1368152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CIM/SMGS</a:t>
            </a:r>
            <a:endParaRPr lang="x-none" dirty="0"/>
          </a:p>
        </p:txBody>
      </p:sp>
      <p:sp>
        <p:nvSpPr>
          <p:cNvPr id="10" name="Прямоугольник: скругленные углы 10">
            <a:extLst>
              <a:ext uri="{FF2B5EF4-FFF2-40B4-BE49-F238E27FC236}">
                <a16:creationId xmlns:a16="http://schemas.microsoft.com/office/drawing/2014/main" id="{2AC11EC0-C40C-41C8-8DE1-8DB329B89F74}"/>
              </a:ext>
            </a:extLst>
          </p:cNvPr>
          <p:cNvSpPr/>
          <p:nvPr/>
        </p:nvSpPr>
        <p:spPr>
          <a:xfrm>
            <a:off x="359532" y="2689131"/>
            <a:ext cx="1368152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CIM</a:t>
            </a:r>
            <a:endParaRPr lang="x-none" dirty="0"/>
          </a:p>
        </p:txBody>
      </p:sp>
      <p:sp>
        <p:nvSpPr>
          <p:cNvPr id="11" name="Прямоугольник: скругленные углы 11">
            <a:extLst>
              <a:ext uri="{FF2B5EF4-FFF2-40B4-BE49-F238E27FC236}">
                <a16:creationId xmlns:a16="http://schemas.microsoft.com/office/drawing/2014/main" id="{42A2B9E2-B4CD-4A5C-A01E-EA974813A328}"/>
              </a:ext>
            </a:extLst>
          </p:cNvPr>
          <p:cNvSpPr/>
          <p:nvPr/>
        </p:nvSpPr>
        <p:spPr>
          <a:xfrm>
            <a:off x="359532" y="3337203"/>
            <a:ext cx="1368152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SMGS</a:t>
            </a:r>
            <a:endParaRPr lang="x-non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76303C-35BA-43B5-903A-76F548EA4CA3}"/>
              </a:ext>
            </a:extLst>
          </p:cNvPr>
          <p:cNvSpPr txBox="1"/>
          <p:nvPr/>
        </p:nvSpPr>
        <p:spPr>
          <a:xfrm>
            <a:off x="844479" y="39579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  <a:endParaRPr lang="x-none" dirty="0"/>
          </a:p>
        </p:txBody>
      </p:sp>
      <p:sp>
        <p:nvSpPr>
          <p:cNvPr id="13" name="Прямоугольник: скругленные углы 13">
            <a:extLst>
              <a:ext uri="{FF2B5EF4-FFF2-40B4-BE49-F238E27FC236}">
                <a16:creationId xmlns:a16="http://schemas.microsoft.com/office/drawing/2014/main" id="{409C55E6-EA6E-43C5-9533-2858F24FEF3D}"/>
              </a:ext>
            </a:extLst>
          </p:cNvPr>
          <p:cNvSpPr/>
          <p:nvPr/>
        </p:nvSpPr>
        <p:spPr>
          <a:xfrm>
            <a:off x="215516" y="1752156"/>
            <a:ext cx="1656184" cy="2809183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5A97D1D2-6E0E-48D7-88D9-7EC03F33D7C7}"/>
              </a:ext>
            </a:extLst>
          </p:cNvPr>
          <p:cNvCxnSpPr>
            <a:cxnSpLocks/>
            <a:stCxn id="13" idx="3"/>
            <a:endCxn id="7" idx="1"/>
          </p:cNvCxnSpPr>
          <p:nvPr/>
        </p:nvCxnSpPr>
        <p:spPr>
          <a:xfrm>
            <a:off x="1871700" y="3156748"/>
            <a:ext cx="333183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: скругленные углы 17">
            <a:extLst>
              <a:ext uri="{FF2B5EF4-FFF2-40B4-BE49-F238E27FC236}">
                <a16:creationId xmlns:a16="http://schemas.microsoft.com/office/drawing/2014/main" id="{ADD510BB-DE29-4A1D-A8BA-85EAE6D88B13}"/>
              </a:ext>
            </a:extLst>
          </p:cNvPr>
          <p:cNvSpPr/>
          <p:nvPr/>
        </p:nvSpPr>
        <p:spPr>
          <a:xfrm>
            <a:off x="4466642" y="3495358"/>
            <a:ext cx="1512168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Data Converter</a:t>
            </a:r>
            <a:endParaRPr lang="x-none" b="1" dirty="0"/>
          </a:p>
        </p:txBody>
      </p:sp>
      <p:sp>
        <p:nvSpPr>
          <p:cNvPr id="16" name="Прямоугольник: скругленные углы 21">
            <a:extLst>
              <a:ext uri="{FF2B5EF4-FFF2-40B4-BE49-F238E27FC236}">
                <a16:creationId xmlns:a16="http://schemas.microsoft.com/office/drawing/2014/main" id="{0D3AA2F9-DBFE-48F7-87BD-2F2DAF182D23}"/>
              </a:ext>
            </a:extLst>
          </p:cNvPr>
          <p:cNvSpPr/>
          <p:nvPr/>
        </p:nvSpPr>
        <p:spPr>
          <a:xfrm>
            <a:off x="4463988" y="2064304"/>
            <a:ext cx="1512168" cy="86815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MMT Reference Data Models</a:t>
            </a:r>
            <a:endParaRPr lang="x-none" dirty="0"/>
          </a:p>
        </p:txBody>
      </p:sp>
      <p:sp>
        <p:nvSpPr>
          <p:cNvPr id="17" name="Прямоугольник: скругленные углы 23">
            <a:extLst>
              <a:ext uri="{FF2B5EF4-FFF2-40B4-BE49-F238E27FC236}">
                <a16:creationId xmlns:a16="http://schemas.microsoft.com/office/drawing/2014/main" id="{A32E357C-8375-478B-805E-4AA03EBCE805}"/>
              </a:ext>
            </a:extLst>
          </p:cNvPr>
          <p:cNvSpPr/>
          <p:nvPr/>
        </p:nvSpPr>
        <p:spPr>
          <a:xfrm>
            <a:off x="4338266" y="1896608"/>
            <a:ext cx="1797918" cy="2528234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990FF318-2ECA-44BE-BA0E-1D0EAAB68E38}"/>
              </a:ext>
            </a:extLst>
          </p:cNvPr>
          <p:cNvCxnSpPr>
            <a:cxnSpLocks/>
            <a:stCxn id="16" idx="2"/>
            <a:endCxn id="15" idx="0"/>
          </p:cNvCxnSpPr>
          <p:nvPr/>
        </p:nvCxnSpPr>
        <p:spPr>
          <a:xfrm>
            <a:off x="5220072" y="2932462"/>
            <a:ext cx="2654" cy="5628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1E4ED5A0-D1A6-452C-AD12-4841B2E89402}"/>
              </a:ext>
            </a:extLst>
          </p:cNvPr>
          <p:cNvCxnSpPr>
            <a:cxnSpLocks/>
          </p:cNvCxnSpPr>
          <p:nvPr/>
        </p:nvCxnSpPr>
        <p:spPr>
          <a:xfrm>
            <a:off x="4005083" y="3160348"/>
            <a:ext cx="333183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F2E460A-3B72-4BE8-A0FC-834263344704}"/>
              </a:ext>
            </a:extLst>
          </p:cNvPr>
          <p:cNvSpPr txBox="1"/>
          <p:nvPr/>
        </p:nvSpPr>
        <p:spPr>
          <a:xfrm>
            <a:off x="6884775" y="1239243"/>
            <a:ext cx="2144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&lt;Supply Chain_ Consignment&gt;</a:t>
            </a:r>
          </a:p>
          <a:p>
            <a:r>
              <a:rPr lang="en-US" sz="1000" dirty="0"/>
              <a:t>   …</a:t>
            </a:r>
          </a:p>
          <a:p>
            <a:r>
              <a:rPr lang="en-US" sz="1000" dirty="0"/>
              <a:t>    &lt;Consignor&gt;</a:t>
            </a:r>
          </a:p>
          <a:p>
            <a:r>
              <a:rPr lang="en-US" sz="1000" dirty="0"/>
              <a:t>       &lt;Trade_ Party&gt;</a:t>
            </a:r>
          </a:p>
          <a:p>
            <a:r>
              <a:rPr lang="en-US" sz="1000" dirty="0"/>
              <a:t>           &lt;Identification&gt;</a:t>
            </a:r>
          </a:p>
          <a:p>
            <a:r>
              <a:rPr lang="en-US" sz="1000" dirty="0"/>
              <a:t>               &lt;Identifier&gt;</a:t>
            </a:r>
          </a:p>
          <a:p>
            <a:r>
              <a:rPr lang="en-US" sz="1000" b="1" dirty="0"/>
              <a:t>                     </a:t>
            </a:r>
            <a:r>
              <a:rPr lang="en-US" sz="1000" b="1" dirty="0" err="1"/>
              <a:t>Consignor_Identifier</a:t>
            </a:r>
            <a:endParaRPr lang="en-US" sz="1000" b="1" dirty="0"/>
          </a:p>
          <a:p>
            <a:r>
              <a:rPr lang="en-US" sz="1000" dirty="0"/>
              <a:t>               …</a:t>
            </a:r>
            <a:endParaRPr lang="x-none" sz="1000" dirty="0"/>
          </a:p>
        </p:txBody>
      </p:sp>
      <p:sp>
        <p:nvSpPr>
          <p:cNvPr id="21" name="Прямоугольник: скругленные углы 30">
            <a:extLst>
              <a:ext uri="{FF2B5EF4-FFF2-40B4-BE49-F238E27FC236}">
                <a16:creationId xmlns:a16="http://schemas.microsoft.com/office/drawing/2014/main" id="{64739628-D704-4EB2-A12D-689E2632D9E3}"/>
              </a:ext>
            </a:extLst>
          </p:cNvPr>
          <p:cNvSpPr/>
          <p:nvPr/>
        </p:nvSpPr>
        <p:spPr>
          <a:xfrm>
            <a:off x="6884776" y="540725"/>
            <a:ext cx="1971072" cy="2148406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2" name="Прямоугольник: скругленные углы 31">
            <a:extLst>
              <a:ext uri="{FF2B5EF4-FFF2-40B4-BE49-F238E27FC236}">
                <a16:creationId xmlns:a16="http://schemas.microsoft.com/office/drawing/2014/main" id="{E541CC43-754F-42B3-8DFF-DEDB391AB3FD}"/>
              </a:ext>
            </a:extLst>
          </p:cNvPr>
          <p:cNvSpPr/>
          <p:nvPr/>
        </p:nvSpPr>
        <p:spPr>
          <a:xfrm>
            <a:off x="7297804" y="734871"/>
            <a:ext cx="1060128" cy="40045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XML</a:t>
            </a:r>
            <a:endParaRPr lang="x-non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182D007-6039-40E1-858E-351CBE2FD93E}"/>
              </a:ext>
            </a:extLst>
          </p:cNvPr>
          <p:cNvSpPr txBox="1"/>
          <p:nvPr/>
        </p:nvSpPr>
        <p:spPr>
          <a:xfrm>
            <a:off x="6884725" y="4271534"/>
            <a:ext cx="20926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"Supply Chain_ Consignment" : {</a:t>
            </a:r>
          </a:p>
          <a:p>
            <a:r>
              <a:rPr lang="en-US" sz="1000" dirty="0"/>
              <a:t>   …</a:t>
            </a:r>
          </a:p>
          <a:p>
            <a:r>
              <a:rPr lang="en-US" sz="1000" dirty="0"/>
              <a:t>    "Consignor" : {</a:t>
            </a:r>
          </a:p>
          <a:p>
            <a:r>
              <a:rPr lang="en-US" sz="1000" dirty="0"/>
              <a:t>         "Trade_ Party" : {</a:t>
            </a:r>
          </a:p>
          <a:p>
            <a:r>
              <a:rPr lang="en-US" sz="1000" dirty="0"/>
              <a:t>              " Identification" : {</a:t>
            </a:r>
          </a:p>
          <a:p>
            <a:r>
              <a:rPr lang="en-US" sz="1000" dirty="0"/>
              <a:t>                    "Identifier“ : </a:t>
            </a:r>
          </a:p>
          <a:p>
            <a:r>
              <a:rPr lang="en-US" sz="1000" b="1" dirty="0"/>
              <a:t>                          </a:t>
            </a:r>
            <a:r>
              <a:rPr lang="en-US" sz="1000" b="1" dirty="0" err="1"/>
              <a:t>Consignor_Identifier</a:t>
            </a:r>
            <a:endParaRPr lang="en-US" sz="1000" b="1" dirty="0"/>
          </a:p>
          <a:p>
            <a:r>
              <a:rPr lang="en-US" sz="1000" dirty="0"/>
              <a:t>               …</a:t>
            </a:r>
            <a:endParaRPr lang="x-none" sz="1000" dirty="0"/>
          </a:p>
        </p:txBody>
      </p:sp>
      <p:sp>
        <p:nvSpPr>
          <p:cNvPr id="24" name="Прямоугольник: скругленные углы 33">
            <a:extLst>
              <a:ext uri="{FF2B5EF4-FFF2-40B4-BE49-F238E27FC236}">
                <a16:creationId xmlns:a16="http://schemas.microsoft.com/office/drawing/2014/main" id="{AD106E7B-B6E1-45D8-9403-32B286655CEC}"/>
              </a:ext>
            </a:extLst>
          </p:cNvPr>
          <p:cNvSpPr/>
          <p:nvPr/>
        </p:nvSpPr>
        <p:spPr>
          <a:xfrm>
            <a:off x="6884726" y="3573016"/>
            <a:ext cx="1973726" cy="2148406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5" name="Прямоугольник: скругленные углы 34">
            <a:extLst>
              <a:ext uri="{FF2B5EF4-FFF2-40B4-BE49-F238E27FC236}">
                <a16:creationId xmlns:a16="http://schemas.microsoft.com/office/drawing/2014/main" id="{991EF237-6A4A-49A6-BA80-F57CB5E89460}"/>
              </a:ext>
            </a:extLst>
          </p:cNvPr>
          <p:cNvSpPr/>
          <p:nvPr/>
        </p:nvSpPr>
        <p:spPr>
          <a:xfrm>
            <a:off x="7297754" y="3767162"/>
            <a:ext cx="1060128" cy="40045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JSON</a:t>
            </a:r>
            <a:endParaRPr lang="x-none" dirty="0"/>
          </a:p>
        </p:txBody>
      </p: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165FE4ED-0FC2-4862-A7D8-48192A8C62D4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6136184" y="1614928"/>
            <a:ext cx="748592" cy="11660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F79C0C15-C958-4513-9829-3F5FED5A5628}"/>
              </a:ext>
            </a:extLst>
          </p:cNvPr>
          <p:cNvCxnSpPr>
            <a:cxnSpLocks/>
          </p:cNvCxnSpPr>
          <p:nvPr/>
        </p:nvCxnSpPr>
        <p:spPr>
          <a:xfrm>
            <a:off x="6145333" y="3272131"/>
            <a:ext cx="757741" cy="115271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3589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7159</TotalTime>
  <Words>184</Words>
  <Application>Microsoft Office PowerPoint</Application>
  <PresentationFormat>Экран (4:3)</PresentationFormat>
  <Paragraphs>60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Олехнович Валентина</dc:creator>
  <cp:lastModifiedBy>User</cp:lastModifiedBy>
  <cp:revision>48</cp:revision>
  <cp:lastPrinted>2022-02-07T09:54:02Z</cp:lastPrinted>
  <dcterms:created xsi:type="dcterms:W3CDTF">2021-11-18T07:23:28Z</dcterms:created>
  <dcterms:modified xsi:type="dcterms:W3CDTF">2022-02-11T13:33:43Z</dcterms:modified>
</cp:coreProperties>
</file>